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04" r:id="rId2"/>
    <p:sldId id="306" r:id="rId3"/>
    <p:sldId id="258" r:id="rId4"/>
    <p:sldId id="292" r:id="rId5"/>
    <p:sldId id="294" r:id="rId6"/>
    <p:sldId id="305" r:id="rId7"/>
    <p:sldId id="290" r:id="rId8"/>
    <p:sldId id="260" r:id="rId9"/>
    <p:sldId id="268" r:id="rId10"/>
    <p:sldId id="259" r:id="rId11"/>
    <p:sldId id="291" r:id="rId12"/>
    <p:sldId id="267" r:id="rId13"/>
    <p:sldId id="301" r:id="rId14"/>
    <p:sldId id="299" r:id="rId15"/>
  </p:sldIdLst>
  <p:sldSz cx="12192000" cy="6858000"/>
  <p:notesSz cx="7315200" cy="9601200"/>
  <p:defaultTextStyle>
    <a:defPPr>
      <a:defRPr lang="en-US"/>
    </a:defPPr>
    <a:lvl1pPr marL="0" algn="l" defTabSz="4570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65" algn="l" defTabSz="4570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30" algn="l" defTabSz="4570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96" algn="l" defTabSz="4570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63" algn="l" defTabSz="4570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27" algn="l" defTabSz="4570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93" algn="l" defTabSz="4570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56" algn="l" defTabSz="4570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22" algn="l" defTabSz="4570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63768" autoAdjust="0"/>
  </p:normalViewPr>
  <p:slideViewPr>
    <p:cSldViewPr snapToGrid="0">
      <p:cViewPr>
        <p:scale>
          <a:sx n="97" d="100"/>
          <a:sy n="97" d="100"/>
        </p:scale>
        <p:origin x="134" y="-1790"/>
      </p:cViewPr>
      <p:guideLst>
        <p:guide orient="horz" pos="21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-3408" y="-102"/>
      </p:cViewPr>
      <p:guideLst>
        <p:guide orient="horz" pos="2932"/>
        <p:guide pos="2212"/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810" cy="479733"/>
          </a:xfrm>
          <a:prstGeom prst="rect">
            <a:avLst/>
          </a:prstGeom>
        </p:spPr>
        <p:txBody>
          <a:bodyPr vert="horz" lIns="94704" tIns="47352" rIns="94704" bIns="473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737" y="0"/>
            <a:ext cx="3169810" cy="479733"/>
          </a:xfrm>
          <a:prstGeom prst="rect">
            <a:avLst/>
          </a:prstGeom>
        </p:spPr>
        <p:txBody>
          <a:bodyPr vert="horz" lIns="94704" tIns="47352" rIns="94704" bIns="47352" rtlCol="0"/>
          <a:lstStyle>
            <a:lvl1pPr algn="r">
              <a:defRPr sz="1200"/>
            </a:lvl1pPr>
          </a:lstStyle>
          <a:p>
            <a:fld id="{0101F0AE-B9F4-45F5-9E4D-35FE07016D59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830"/>
            <a:ext cx="3169810" cy="479733"/>
          </a:xfrm>
          <a:prstGeom prst="rect">
            <a:avLst/>
          </a:prstGeom>
        </p:spPr>
        <p:txBody>
          <a:bodyPr vert="horz" lIns="94704" tIns="47352" rIns="94704" bIns="473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737" y="9119830"/>
            <a:ext cx="3169810" cy="479733"/>
          </a:xfrm>
          <a:prstGeom prst="rect">
            <a:avLst/>
          </a:prstGeom>
        </p:spPr>
        <p:txBody>
          <a:bodyPr vert="horz" lIns="94704" tIns="47352" rIns="94704" bIns="47352" rtlCol="0" anchor="b"/>
          <a:lstStyle>
            <a:lvl1pPr algn="r">
              <a:defRPr sz="1200"/>
            </a:lvl1pPr>
          </a:lstStyle>
          <a:p>
            <a:fld id="{3B31B1FA-A2EB-4534-AC1F-6911642A0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2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6" y="1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65F58A84-6175-44CB-9901-41A947DE0D6A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23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9" y="4560889"/>
            <a:ext cx="5851525" cy="4319587"/>
          </a:xfrm>
          <a:prstGeom prst="rect">
            <a:avLst/>
          </a:prstGeom>
        </p:spPr>
        <p:txBody>
          <a:bodyPr vert="horz" lIns="91427" tIns="45714" rIns="91427" bIns="457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20189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6" y="9120189"/>
            <a:ext cx="3170238" cy="47942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502D4FC8-19F6-4AA9-9C39-564FCB0C6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95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D4FC8-19F6-4AA9-9C39-564FCB0C61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1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9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1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2" y="4455623"/>
            <a:ext cx="10058400" cy="1143000"/>
          </a:xfrm>
        </p:spPr>
        <p:txBody>
          <a:bodyPr lIns="91413" rIns="91413">
            <a:normAutofit/>
          </a:bodyPr>
          <a:lstStyle>
            <a:lvl1pPr marL="0" indent="0" algn="l">
              <a:buNone/>
              <a:defRPr sz="2300" cap="all" spc="200" baseline="0">
                <a:solidFill>
                  <a:schemeClr val="tx2"/>
                </a:solidFill>
                <a:latin typeface="+mj-lt"/>
              </a:defRPr>
            </a:lvl1pPr>
            <a:lvl2pPr marL="457065" indent="0" algn="ctr">
              <a:buNone/>
              <a:defRPr sz="2300"/>
            </a:lvl2pPr>
            <a:lvl3pPr marL="914130" indent="0" algn="ctr">
              <a:buNone/>
              <a:defRPr sz="2300"/>
            </a:lvl3pPr>
            <a:lvl4pPr marL="1371196" indent="0" algn="ctr">
              <a:buNone/>
              <a:defRPr sz="2000"/>
            </a:lvl4pPr>
            <a:lvl5pPr marL="1828263" indent="0" algn="ctr">
              <a:buNone/>
              <a:defRPr sz="2000"/>
            </a:lvl5pPr>
            <a:lvl6pPr marL="2285327" indent="0" algn="ctr">
              <a:buNone/>
              <a:defRPr sz="2000"/>
            </a:lvl6pPr>
            <a:lvl7pPr marL="2742393" indent="0" algn="ctr">
              <a:buNone/>
              <a:defRPr sz="2000"/>
            </a:lvl7pPr>
            <a:lvl8pPr marL="3199456" indent="0" algn="ctr">
              <a:buNone/>
              <a:defRPr sz="2000"/>
            </a:lvl8pPr>
            <a:lvl9pPr marL="3656522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73F3B-4B1D-4B0A-84F1-B4EBDF63727B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60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06" tIns="0" rIns="45706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5FAB-A0CB-4154-8976-D578CF6A279B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9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2305"/>
            <a:ext cx="2628900" cy="57598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412305"/>
            <a:ext cx="7734300" cy="5759897"/>
          </a:xfrm>
        </p:spPr>
        <p:txBody>
          <a:bodyPr vert="eaVert" lIns="45706" tIns="0" rIns="45706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A5124-6C11-4F37-9367-1313CCF4556A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314740"/>
            <a:ext cx="10058400" cy="10564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4FB7-574D-491C-91CE-D30B1C20E70A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0FC-AF95-454C-A4E6-937690C7EEE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9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1" y="4453128"/>
            <a:ext cx="10058400" cy="1143000"/>
          </a:xfrm>
        </p:spPr>
        <p:txBody>
          <a:bodyPr lIns="91413" rIns="91413" anchor="t" anchorCtr="0">
            <a:normAutofit/>
          </a:bodyPr>
          <a:lstStyle>
            <a:lvl1pPr marL="0" indent="0">
              <a:buNone/>
              <a:defRPr sz="2300" cap="all" spc="200" baseline="0">
                <a:solidFill>
                  <a:schemeClr val="tx2"/>
                </a:solidFill>
                <a:latin typeface="+mj-lt"/>
              </a:defRPr>
            </a:lvl1pPr>
            <a:lvl2pPr marL="4570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1AD14-58D9-453A-AEA6-B514333582D3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60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1" y="286604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9"/>
            <a:ext cx="4937760" cy="402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1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0DF9B-5541-4C13-89AB-6DA1EE597C36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1" y="286604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1" y="1846053"/>
            <a:ext cx="4937760" cy="736283"/>
          </a:xfrm>
        </p:spPr>
        <p:txBody>
          <a:bodyPr lIns="91413" rIns="91413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065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6" indent="0">
              <a:buNone/>
              <a:defRPr sz="1600" b="1"/>
            </a:lvl4pPr>
            <a:lvl5pPr marL="1828263" indent="0">
              <a:buNone/>
              <a:defRPr sz="1600" b="1"/>
            </a:lvl5pPr>
            <a:lvl6pPr marL="2285327" indent="0">
              <a:buNone/>
              <a:defRPr sz="1600" b="1"/>
            </a:lvl6pPr>
            <a:lvl7pPr marL="2742393" indent="0">
              <a:buNone/>
              <a:defRPr sz="1600" b="1"/>
            </a:lvl7pPr>
            <a:lvl8pPr marL="3199456" indent="0">
              <a:buNone/>
              <a:defRPr sz="1600" b="1"/>
            </a:lvl8pPr>
            <a:lvl9pPr marL="36565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1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1" y="1846053"/>
            <a:ext cx="4937760" cy="736283"/>
          </a:xfrm>
        </p:spPr>
        <p:txBody>
          <a:bodyPr lIns="91413" rIns="91413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065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6" indent="0">
              <a:buNone/>
              <a:defRPr sz="1600" b="1"/>
            </a:lvl4pPr>
            <a:lvl5pPr marL="1828263" indent="0">
              <a:buNone/>
              <a:defRPr sz="1600" b="1"/>
            </a:lvl5pPr>
            <a:lvl6pPr marL="2285327" indent="0">
              <a:buNone/>
              <a:defRPr sz="1600" b="1"/>
            </a:lvl6pPr>
            <a:lvl7pPr marL="2742393" indent="0">
              <a:buNone/>
              <a:defRPr sz="1600" b="1"/>
            </a:lvl7pPr>
            <a:lvl8pPr marL="3199456" indent="0">
              <a:buNone/>
              <a:defRPr sz="1600" b="1"/>
            </a:lvl8pPr>
            <a:lvl9pPr marL="36565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1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43922-4D28-4DAA-AEC6-461C490F2279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5B86-9479-414B-AF93-7C4EFD69B75A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9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0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4572-13A9-44B5-B102-5588E8797838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3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2"/>
            <a:ext cx="3200400" cy="3379124"/>
          </a:xfrm>
        </p:spPr>
        <p:txBody>
          <a:bodyPr lIns="91413" rIns="91413">
            <a:norm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065" indent="0">
              <a:buNone/>
              <a:defRPr sz="1200"/>
            </a:lvl2pPr>
            <a:lvl3pPr marL="914130" indent="0">
              <a:buNone/>
              <a:defRPr sz="1000"/>
            </a:lvl3pPr>
            <a:lvl4pPr marL="1371196" indent="0">
              <a:buNone/>
              <a:defRPr sz="900"/>
            </a:lvl4pPr>
            <a:lvl5pPr marL="1828263" indent="0">
              <a:buNone/>
              <a:defRPr sz="900"/>
            </a:lvl5pPr>
            <a:lvl6pPr marL="2285327" indent="0">
              <a:buNone/>
              <a:defRPr sz="900"/>
            </a:lvl6pPr>
            <a:lvl7pPr marL="2742393" indent="0">
              <a:buNone/>
              <a:defRPr sz="900"/>
            </a:lvl7pPr>
            <a:lvl8pPr marL="3199456" indent="0">
              <a:buNone/>
              <a:defRPr sz="900"/>
            </a:lvl8pPr>
            <a:lvl9pPr marL="365652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5" y="6459788"/>
            <a:ext cx="2618511" cy="365126"/>
          </a:xfrm>
        </p:spPr>
        <p:txBody>
          <a:bodyPr/>
          <a:lstStyle>
            <a:lvl1pPr algn="l">
              <a:defRPr/>
            </a:lvl1pPr>
          </a:lstStyle>
          <a:p>
            <a:fld id="{4EE5CE54-FD4C-464C-A4B0-8BDFDCE3CE84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8"/>
            <a:ext cx="4648200" cy="365126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2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2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065" tIns="457065" anchor="t"/>
          <a:lstStyle>
            <a:lvl1pPr marL="0" indent="0">
              <a:buNone/>
              <a:defRPr sz="3200"/>
            </a:lvl1pPr>
            <a:lvl2pPr marL="457065" indent="0">
              <a:buNone/>
              <a:defRPr sz="2800"/>
            </a:lvl2pPr>
            <a:lvl3pPr marL="914130" indent="0">
              <a:buNone/>
              <a:defRPr sz="2300"/>
            </a:lvl3pPr>
            <a:lvl4pPr marL="1371196" indent="0">
              <a:buNone/>
              <a:defRPr sz="2000"/>
            </a:lvl4pPr>
            <a:lvl5pPr marL="1828263" indent="0">
              <a:buNone/>
              <a:defRPr sz="2000"/>
            </a:lvl5pPr>
            <a:lvl6pPr marL="2285327" indent="0">
              <a:buNone/>
              <a:defRPr sz="2000"/>
            </a:lvl6pPr>
            <a:lvl7pPr marL="2742393" indent="0">
              <a:buNone/>
              <a:defRPr sz="2000"/>
            </a:lvl7pPr>
            <a:lvl8pPr marL="3199456" indent="0">
              <a:buNone/>
              <a:defRPr sz="2000"/>
            </a:lvl8pPr>
            <a:lvl9pPr marL="3656522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5"/>
            <a:ext cx="10113264" cy="594360"/>
          </a:xfrm>
        </p:spPr>
        <p:txBody>
          <a:bodyPr lIns="91413" tIns="0" rIns="91413" bIns="0">
            <a:normAutofit/>
          </a:bodyPr>
          <a:lstStyle>
            <a:lvl1pPr marL="0" indent="0">
              <a:spcBef>
                <a:spcPts val="0"/>
              </a:spcBef>
              <a:spcAft>
                <a:spcPts val="601"/>
              </a:spcAft>
              <a:buNone/>
              <a:defRPr sz="1400">
                <a:solidFill>
                  <a:schemeClr val="tx1"/>
                </a:solidFill>
              </a:defRPr>
            </a:lvl1pPr>
            <a:lvl2pPr marL="457065" indent="0">
              <a:buNone/>
              <a:defRPr sz="1200"/>
            </a:lvl2pPr>
            <a:lvl3pPr marL="914130" indent="0">
              <a:buNone/>
              <a:defRPr sz="1000"/>
            </a:lvl3pPr>
            <a:lvl4pPr marL="1371196" indent="0">
              <a:buNone/>
              <a:defRPr sz="900"/>
            </a:lvl4pPr>
            <a:lvl5pPr marL="1828263" indent="0">
              <a:buNone/>
              <a:defRPr sz="900"/>
            </a:lvl5pPr>
            <a:lvl6pPr marL="2285327" indent="0">
              <a:buNone/>
              <a:defRPr sz="900"/>
            </a:lvl6pPr>
            <a:lvl7pPr marL="2742393" indent="0">
              <a:buNone/>
              <a:defRPr sz="900"/>
            </a:lvl7pPr>
            <a:lvl8pPr marL="3199456" indent="0">
              <a:buNone/>
              <a:defRPr sz="900"/>
            </a:lvl8pPr>
            <a:lvl9pPr marL="365652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942296-069D-443C-8C30-1076ACEC3759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9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1" y="286604"/>
            <a:ext cx="10058400" cy="1056421"/>
          </a:xfrm>
          <a:prstGeom prst="rect">
            <a:avLst/>
          </a:prstGeom>
        </p:spPr>
        <p:txBody>
          <a:bodyPr vert="horz" lIns="91413" tIns="45706" rIns="91413" bIns="45706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1" y="1614488"/>
            <a:ext cx="10058400" cy="4254605"/>
          </a:xfrm>
          <a:prstGeom prst="rect">
            <a:avLst/>
          </a:prstGeom>
        </p:spPr>
        <p:txBody>
          <a:bodyPr vert="horz" lIns="0" tIns="45706" rIns="0" bIns="4570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6" y="6459788"/>
            <a:ext cx="2472271" cy="365126"/>
          </a:xfrm>
          <a:prstGeom prst="rect">
            <a:avLst/>
          </a:prstGeom>
        </p:spPr>
        <p:txBody>
          <a:bodyPr vert="horz" lIns="91413" tIns="45706" rIns="91413" bIns="45706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38CD472-B525-4EE4-AB0D-482451EF199A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9" y="6459788"/>
            <a:ext cx="4822804" cy="365126"/>
          </a:xfrm>
          <a:prstGeom prst="rect">
            <a:avLst/>
          </a:prstGeom>
        </p:spPr>
        <p:txBody>
          <a:bodyPr vert="horz" lIns="91413" tIns="45706" rIns="91413" bIns="45706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4" y="6459788"/>
            <a:ext cx="1312025" cy="365126"/>
          </a:xfrm>
          <a:prstGeom prst="rect">
            <a:avLst/>
          </a:prstGeom>
        </p:spPr>
        <p:txBody>
          <a:bodyPr vert="horz" lIns="91413" tIns="45706" rIns="91413" bIns="45706" rtlCol="0" anchor="ctr"/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466383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13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13" indent="-91413" algn="l" defTabSz="91413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3936" indent="-182826" algn="l" defTabSz="91413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760" indent="-182826" algn="l" defTabSz="91413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587" indent="-182826" algn="l" defTabSz="91413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413" indent="-182826" algn="l" defTabSz="91413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677" indent="-228533" algn="l" defTabSz="91413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616" indent="-228533" algn="l" defTabSz="91413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559" indent="-228533" algn="l" defTabSz="91413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498" indent="-228533" algn="l" defTabSz="91413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6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7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9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56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22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jpg"/><Relationship Id="rId10" Type="http://schemas.openxmlformats.org/officeDocument/2006/relationships/image" Target="../media/image33.pn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0.jpe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wmf"/><Relationship Id="rId4" Type="http://schemas.openxmlformats.org/officeDocument/2006/relationships/image" Target="../media/image11.png"/><Relationship Id="rId9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a2ewuHvoID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03DAA-4BC5-460A-9B21-AE57625F0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Columbine 4/20/99- Parkland  2/14/18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04292-09A2-464F-8AD6-C6772DC98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4FB7-574D-491C-91CE-D30B1C20E70A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33392-7071-4618-95B6-484B6CA55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36DC9-2851-4664-8B73-D3133EA67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0FC-AF95-454C-A4E6-937690C7EEE5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Content Placeholder 6" descr="Columbine">
            <a:extLst>
              <a:ext uri="{FF2B5EF4-FFF2-40B4-BE49-F238E27FC236}">
                <a16:creationId xmlns:a16="http://schemas.microsoft.com/office/drawing/2014/main" id="{20521B53-CB0C-4403-BC25-D76F1774E8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31" y="2450741"/>
            <a:ext cx="35560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E0B42F-9B8A-4255-8414-D2684DBE5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774" y="2450741"/>
            <a:ext cx="6795715" cy="3269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DE17-D8AA-43A7-AEEE-56B9D1AC7275}"/>
              </a:ext>
            </a:extLst>
          </p:cNvPr>
          <p:cNvSpPr txBox="1"/>
          <p:nvPr/>
        </p:nvSpPr>
        <p:spPr>
          <a:xfrm>
            <a:off x="1430594" y="1745473"/>
            <a:ext cx="9291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                     LESSONS LEARNED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E5FF69-B2DA-4BCF-AB92-9480BFDACB41}"/>
              </a:ext>
            </a:extLst>
          </p:cNvPr>
          <p:cNvSpPr txBox="1"/>
          <p:nvPr/>
        </p:nvSpPr>
        <p:spPr>
          <a:xfrm flipH="1">
            <a:off x="466931" y="5737226"/>
            <a:ext cx="341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13 DEAD   21 WOUNDED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864262-E2B9-43AC-AD85-ADFABA25E4B9}"/>
              </a:ext>
            </a:extLst>
          </p:cNvPr>
          <p:cNvSpPr txBox="1"/>
          <p:nvPr/>
        </p:nvSpPr>
        <p:spPr>
          <a:xfrm>
            <a:off x="4416774" y="5720350"/>
            <a:ext cx="6556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                   17 DEAD   17 WOUNDED</a:t>
            </a:r>
          </a:p>
        </p:txBody>
      </p:sp>
    </p:spTree>
    <p:extLst>
      <p:ext uri="{BB962C8B-B14F-4D97-AF65-F5344CB8AC3E}">
        <p14:creationId xmlns:p14="http://schemas.microsoft.com/office/powerpoint/2010/main" val="2065937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Virtual Command – An Integrated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4543" y="1583822"/>
            <a:ext cx="3494095" cy="4519220"/>
          </a:xfrm>
        </p:spPr>
        <p:txBody>
          <a:bodyPr/>
          <a:lstStyle/>
          <a:p>
            <a:pPr marL="228600" indent="-228600">
              <a:buFont typeface="Wingdings" panose="05000000000000000000" pitchFamily="2" charset="2"/>
              <a:buChar char="§"/>
            </a:pPr>
            <a:endParaRPr lang="en-US" dirty="0"/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dirty="0"/>
              <a:t>Real-Time Actionable Intelligence– Multi Conditional Sensor States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00"/>
                </a:solidFill>
              </a:rPr>
              <a:t>Platform to Launch Countermeasures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dirty="0"/>
              <a:t>Protection of Victims in Building using a Hybrid Ballistic Hardened Door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28836" y="1539014"/>
            <a:ext cx="5915758" cy="307777"/>
            <a:chOff x="1445799" y="5705532"/>
            <a:chExt cx="5915758" cy="307777"/>
          </a:xfrm>
        </p:grpSpPr>
        <p:sp>
          <p:nvSpPr>
            <p:cNvPr id="10" name="TextBox 36"/>
            <p:cNvSpPr txBox="1">
              <a:spLocks noChangeArrowheads="1"/>
            </p:cNvSpPr>
            <p:nvPr/>
          </p:nvSpPr>
          <p:spPr bwMode="auto">
            <a:xfrm>
              <a:off x="5182712" y="5705532"/>
              <a:ext cx="217884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0178BE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178BE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0178BE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rgbClr val="0178BE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chemeClr val="tx1"/>
                  </a:solidFill>
                </a:rPr>
                <a:t>REAL-TIME DISPLAYS</a:t>
              </a:r>
            </a:p>
          </p:txBody>
        </p:sp>
        <p:sp>
          <p:nvSpPr>
            <p:cNvPr id="11" name="TextBox 36"/>
            <p:cNvSpPr txBox="1">
              <a:spLocks noChangeArrowheads="1"/>
            </p:cNvSpPr>
            <p:nvPr/>
          </p:nvSpPr>
          <p:spPr bwMode="auto">
            <a:xfrm>
              <a:off x="1445799" y="5705532"/>
              <a:ext cx="14311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0178BE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178BE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0178BE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rgbClr val="0178BE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chemeClr val="tx1"/>
                  </a:solidFill>
                </a:rPr>
                <a:t>MONITORING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1" y="1908369"/>
            <a:ext cx="3912091" cy="298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480" y="1908368"/>
            <a:ext cx="3887468" cy="29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B6D8-0B9B-478C-AD64-68578D718124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0FC-AF95-454C-A4E6-937690C7EEE5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562986" y="5006667"/>
            <a:ext cx="5805377" cy="1149584"/>
            <a:chOff x="0" y="0"/>
            <a:chExt cx="4576354" cy="88271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76354" cy="687977"/>
            </a:xfrm>
            <a:prstGeom prst="rect">
              <a:avLst/>
            </a:prstGeom>
            <a:ln w="25400" cmpd="thinThick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14" name="Text Box 21"/>
            <p:cNvSpPr txBox="1"/>
            <p:nvPr/>
          </p:nvSpPr>
          <p:spPr>
            <a:xfrm>
              <a:off x="0" y="744220"/>
              <a:ext cx="4571365" cy="138499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900" b="1" dirty="0">
                  <a:solidFill>
                    <a:srgbClr val="4F81BD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Figure 3 –Multi conditional state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7467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58" y="314740"/>
            <a:ext cx="11727712" cy="1056421"/>
          </a:xfrm>
        </p:spPr>
        <p:txBody>
          <a:bodyPr>
            <a:noAutofit/>
          </a:bodyPr>
          <a:lstStyle/>
          <a:p>
            <a:pPr algn="ctr">
              <a:tabLst>
                <a:tab pos="2519363" algn="l"/>
              </a:tabLst>
            </a:pPr>
            <a:r>
              <a:rPr lang="en-US" sz="3600" dirty="0"/>
              <a:t>Virtual Command – An Integrated Solution</a:t>
            </a:r>
            <a:br>
              <a:rPr lang="en-US" sz="3600" dirty="0"/>
            </a:br>
            <a:r>
              <a:rPr lang="en-US" sz="2800" dirty="0"/>
              <a:t>Proactive Counter Attack—Remote Countermeasure Capability-Patent Awarded</a:t>
            </a:r>
            <a:br>
              <a:rPr lang="en-US" sz="2800" dirty="0"/>
            </a:br>
            <a:r>
              <a:rPr lang="en-US" sz="2800" dirty="0"/>
              <a:t> May 2016—2</a:t>
            </a:r>
            <a:r>
              <a:rPr lang="en-US" sz="2800" baseline="30000" dirty="0"/>
              <a:t>nd</a:t>
            </a:r>
            <a:r>
              <a:rPr lang="en-US" sz="2800" dirty="0"/>
              <a:t> Patent Issued June 27, 2017.  Received Aug. 2, 2017.  3</a:t>
            </a:r>
            <a:r>
              <a:rPr lang="en-US" sz="2800" baseline="30000" dirty="0"/>
              <a:t>rd</a:t>
            </a:r>
            <a:r>
              <a:rPr lang="en-US" sz="2800" dirty="0"/>
              <a:t> Patent </a:t>
            </a:r>
            <a:r>
              <a:rPr lang="en-US" sz="2800"/>
              <a:t>awarded March 20,2018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4543" y="1606778"/>
            <a:ext cx="3494095" cy="4283603"/>
          </a:xfrm>
        </p:spPr>
        <p:txBody>
          <a:bodyPr/>
          <a:lstStyle/>
          <a:p>
            <a:pPr marL="228600" indent="-228600">
              <a:buFont typeface="Wingdings" panose="05000000000000000000" pitchFamily="2" charset="2"/>
              <a:buChar char="§"/>
            </a:pPr>
            <a:endParaRPr lang="en-US" dirty="0"/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483500" y="5360133"/>
            <a:ext cx="6074587" cy="307778"/>
            <a:chOff x="1483500" y="5656239"/>
            <a:chExt cx="6074587" cy="307778"/>
          </a:xfrm>
        </p:grpSpPr>
        <p:sp>
          <p:nvSpPr>
            <p:cNvPr id="10" name="TextBox 36"/>
            <p:cNvSpPr txBox="1">
              <a:spLocks noChangeArrowheads="1"/>
            </p:cNvSpPr>
            <p:nvPr/>
          </p:nvSpPr>
          <p:spPr bwMode="auto">
            <a:xfrm>
              <a:off x="5379242" y="5656240"/>
              <a:ext cx="217884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0178BE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178BE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0178BE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rgbClr val="0178BE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36"/>
            <p:cNvSpPr txBox="1">
              <a:spLocks noChangeArrowheads="1"/>
            </p:cNvSpPr>
            <p:nvPr/>
          </p:nvSpPr>
          <p:spPr bwMode="auto">
            <a:xfrm>
              <a:off x="1483500" y="5656239"/>
              <a:ext cx="165433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0178BE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178BE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0178BE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rgbClr val="0178BE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chemeClr val="tx1"/>
                  </a:solidFill>
                </a:rPr>
                <a:t> </a:t>
              </a:r>
              <a:r>
                <a:rPr lang="en-US" altLang="en-US" sz="1400" dirty="0" err="1">
                  <a:solidFill>
                    <a:schemeClr val="tx1"/>
                  </a:solidFill>
                </a:rPr>
                <a:t>Disp</a:t>
              </a:r>
              <a:endParaRPr lang="en-US" alt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B6D8-0B9B-478C-AD64-68578D718124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0FC-AF95-454C-A4E6-937690C7EEE5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420247" y="1531087"/>
            <a:ext cx="3553698" cy="3122832"/>
            <a:chOff x="0" y="0"/>
            <a:chExt cx="2447108" cy="199217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9" r="2164"/>
            <a:stretch/>
          </p:blipFill>
          <p:spPr bwMode="auto">
            <a:xfrm>
              <a:off x="0" y="0"/>
              <a:ext cx="2447108" cy="17983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 Box 109"/>
            <p:cNvSpPr txBox="1"/>
            <p:nvPr/>
          </p:nvSpPr>
          <p:spPr>
            <a:xfrm>
              <a:off x="69668" y="1789611"/>
              <a:ext cx="2342515" cy="2025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900" b="1">
                  <a:solidFill>
                    <a:srgbClr val="4A66AC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Figure 7 - Counter Measures Monitoring Screen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48729" y="3968169"/>
            <a:ext cx="6009950" cy="2128071"/>
            <a:chOff x="0" y="0"/>
            <a:chExt cx="5678805" cy="1546860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0"/>
              <a:ext cx="5678805" cy="1222375"/>
              <a:chOff x="0" y="0"/>
              <a:chExt cx="5678905" cy="1222408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0" y="0"/>
                <a:ext cx="3753853" cy="1222408"/>
                <a:chOff x="0" y="0"/>
                <a:chExt cx="3753853" cy="1222408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1828800" cy="1222408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25053" y="0"/>
                  <a:ext cx="1828800" cy="1222408"/>
                </a:xfrm>
                <a:prstGeom prst="rect">
                  <a:avLst/>
                </a:prstGeom>
              </p:spPr>
            </p:pic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0105" y="0"/>
                <a:ext cx="1828800" cy="1222408"/>
              </a:xfrm>
              <a:prstGeom prst="rect">
                <a:avLst/>
              </a:prstGeom>
            </p:spPr>
          </p:pic>
        </p:grpSp>
        <p:sp>
          <p:nvSpPr>
            <p:cNvPr id="20" name="Text Box 11"/>
            <p:cNvSpPr txBox="1"/>
            <p:nvPr/>
          </p:nvSpPr>
          <p:spPr>
            <a:xfrm>
              <a:off x="0" y="1280160"/>
              <a:ext cx="5678805" cy="2667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900" b="1">
                  <a:solidFill>
                    <a:srgbClr val="4A66AC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Figure 8 - Counter Measures Released</a:t>
              </a: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737292"/>
              </p:ext>
            </p:extLst>
          </p:nvPr>
        </p:nvGraphicFramePr>
        <p:xfrm>
          <a:off x="6878319" y="1742988"/>
          <a:ext cx="4013201" cy="17520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0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2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7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ICON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COUNTER MEASURE ICONS -  DEFINITION &amp; USE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7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Hot Zone – Chemical canister power fail safe not armed.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Hot Zone – Chemical canister not armed.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7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Hot Zone – Chemical canister powered fail safe armed.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7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Hot Zone – Chemical canister powered, ready for use.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7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Hot Zone – Chemical canister discharged.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2" name="Picture 3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04" y="1994395"/>
            <a:ext cx="435727" cy="355366"/>
          </a:xfrm>
          <a:prstGeom prst="rect">
            <a:avLst/>
          </a:prstGeom>
        </p:spPr>
      </p:pic>
      <p:pic>
        <p:nvPicPr>
          <p:cNvPr id="35" name="Picture 34" descr="C:\Users\ron\Desktop\Training Icons\can_armed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196" y="2583351"/>
            <a:ext cx="433743" cy="385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 descr="C:\Users\ron\Desktop\Training Icons\can_discharge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849" y="3193765"/>
            <a:ext cx="580187" cy="355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 descr="C:\Users\ron\Desktop\Training Icons\can_dis_ready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849" y="2905205"/>
            <a:ext cx="533237" cy="364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49" y="2246031"/>
            <a:ext cx="533237" cy="407538"/>
          </a:xfrm>
          <a:prstGeom prst="rect">
            <a:avLst/>
          </a:prstGeom>
        </p:spPr>
      </p:pic>
      <p:pic>
        <p:nvPicPr>
          <p:cNvPr id="39" name="Picture 38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42" y="4805680"/>
            <a:ext cx="2060480" cy="1302067"/>
          </a:xfrm>
          <a:prstGeom prst="rect">
            <a:avLst/>
          </a:prstGeom>
        </p:spPr>
      </p:pic>
      <p:pic>
        <p:nvPicPr>
          <p:cNvPr id="40" name="Picture 39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566" y="4805680"/>
            <a:ext cx="2049267" cy="13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73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568166"/>
            <a:ext cx="10058400" cy="678703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Virtual Engagement Capability within One Minute from Alert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016305" y="2103029"/>
            <a:ext cx="4222825" cy="3125662"/>
          </a:xfrm>
          <a:prstGeom prst="rect">
            <a:avLst/>
          </a:prstGeom>
        </p:spPr>
        <p:txBody>
          <a:bodyPr vert="horz" lIns="0" tIns="45706" rIns="0" bIns="45706" rtlCol="0">
            <a:normAutofit/>
          </a:bodyPr>
          <a:lstStyle>
            <a:lvl1pPr marL="91413" indent="-91413" algn="l" defTabSz="91413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3936" indent="-182826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760" indent="-182826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587" indent="-182826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413" indent="-182826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9677" indent="-228533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616" indent="-228533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559" indent="-228533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498" indent="-228533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buNone/>
            </a:pPr>
            <a:endParaRPr lang="en-US" dirty="0"/>
          </a:p>
          <a:p>
            <a:pPr marL="228600" indent="-228600" algn="just">
              <a:buFont typeface="Wingdings" panose="05000000000000000000" pitchFamily="2" charset="2"/>
              <a:buChar char="§"/>
            </a:pPr>
            <a:r>
              <a:rPr lang="en-US" sz="2400" dirty="0"/>
              <a:t>Receive an instant alert from school</a:t>
            </a:r>
          </a:p>
          <a:p>
            <a:pPr marL="228600" indent="-228600" algn="just">
              <a:buFont typeface="Wingdings" panose="05000000000000000000" pitchFamily="2" charset="2"/>
              <a:buChar char="§"/>
            </a:pPr>
            <a:r>
              <a:rPr lang="en-US" sz="2400" dirty="0"/>
              <a:t> Locate and track shooter</a:t>
            </a:r>
          </a:p>
          <a:p>
            <a:pPr marL="228600" indent="-228600" algn="just">
              <a:buFont typeface="Wingdings" panose="05000000000000000000" pitchFamily="2" charset="2"/>
              <a:buChar char="§"/>
            </a:pPr>
            <a:r>
              <a:rPr lang="en-US" sz="2400" dirty="0"/>
              <a:t> Acquire subject description </a:t>
            </a:r>
          </a:p>
          <a:p>
            <a:pPr marL="228600" indent="-228600" algn="just">
              <a:buFont typeface="Wingdings" panose="05000000000000000000" pitchFamily="2" charset="2"/>
              <a:buChar char="§"/>
            </a:pPr>
            <a:r>
              <a:rPr lang="en-US" sz="2400" dirty="0"/>
              <a:t>Remotely launch counter measures within a minute</a:t>
            </a:r>
          </a:p>
          <a:p>
            <a:pPr marL="228600" indent="-228600" algn="just">
              <a:buFont typeface="Wingdings" panose="05000000000000000000" pitchFamily="2" charset="2"/>
              <a:buChar char="§"/>
            </a:pPr>
            <a:endParaRPr lang="en-US" sz="2800" b="1" i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399510" y="1652344"/>
            <a:ext cx="3755416" cy="4473252"/>
            <a:chOff x="297449" y="1652344"/>
            <a:chExt cx="3755416" cy="44732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75" y="1652344"/>
              <a:ext cx="3743190" cy="210554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49" y="4016762"/>
              <a:ext cx="3749040" cy="2108834"/>
            </a:xfrm>
            <a:prstGeom prst="rect">
              <a:avLst/>
            </a:prstGeom>
          </p:spPr>
        </p:pic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22982-7695-44B5-B744-7A11360B0520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0FC-AF95-454C-A4E6-937690C7EEE5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311973" y="1652344"/>
            <a:ext cx="2560637" cy="4473252"/>
            <a:chOff x="1568491" y="1943112"/>
            <a:chExt cx="2560637" cy="41148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8491" y="1943112"/>
              <a:ext cx="2560637" cy="10858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68491" y="3238512"/>
              <a:ext cx="1189037" cy="1354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6278" y="3238512"/>
              <a:ext cx="1189038" cy="1354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8491" y="4795850"/>
              <a:ext cx="2560637" cy="12620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16372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93E6C5-98DC-4DBB-889B-ABC48142B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C4572-13A9-44B5-B102-5588E8797838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EC2BA2-B320-485E-B9F2-1533F9453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09AED-AB5C-4FE0-8E41-D703F6FB1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A3805-5705-4664-8A7E-F186AC10577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89" y="1288840"/>
            <a:ext cx="3981691" cy="36460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ADD012-BF31-4F2C-BCCB-319A478991CD}"/>
              </a:ext>
            </a:extLst>
          </p:cNvPr>
          <p:cNvSpPr/>
          <p:nvPr/>
        </p:nvSpPr>
        <p:spPr>
          <a:xfrm>
            <a:off x="2827282" y="530826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Indiana School Safety Bill, Senate Bill 147 passed March 2016—Now Public Law 27—effective July 01, 2017—Encourages all schools to implement an Emergency Response System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24CF8B-A800-4BDD-AF49-03CA405C666E}"/>
              </a:ext>
            </a:extLst>
          </p:cNvPr>
          <p:cNvSpPr/>
          <p:nvPr/>
        </p:nvSpPr>
        <p:spPr>
          <a:xfrm>
            <a:off x="1875099" y="229652"/>
            <a:ext cx="93373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Indiana School Safety Guidelines for Emergency Response Systems</a:t>
            </a:r>
            <a:r>
              <a:rPr lang="en-US" sz="2400" b="1" dirty="0">
                <a:solidFill>
                  <a:srgbClr val="FFFF00"/>
                </a:solidFill>
              </a:rPr>
              <a:t>   </a:t>
            </a:r>
            <a:br>
              <a:rPr lang="en-US" sz="2400" b="1" dirty="0"/>
            </a:br>
            <a:r>
              <a:rPr lang="en-US" sz="2400" b="1" dirty="0"/>
              <a:t>                     Governing Document for Public Law 27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4431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254" y="177553"/>
            <a:ext cx="10222427" cy="58592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Indiana 2018 Pilot/Flagship Expansion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92191" y="177554"/>
            <a:ext cx="9963489" cy="1343088"/>
          </a:xfrm>
          <a:prstGeom prst="rect">
            <a:avLst/>
          </a:prstGeom>
        </p:spPr>
        <p:txBody>
          <a:bodyPr vert="horz" lIns="0" tIns="45706" rIns="0" bIns="45706" rtlCol="0">
            <a:normAutofit fontScale="92500" lnSpcReduction="20000"/>
          </a:bodyPr>
          <a:lstStyle>
            <a:lvl1pPr marL="91413" indent="-91413" algn="l" defTabSz="91413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3936" indent="-182826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760" indent="-182826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587" indent="-182826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413" indent="-182826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9677" indent="-228533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616" indent="-228533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559" indent="-228533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498" indent="-228533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ctr">
              <a:buNone/>
            </a:pPr>
            <a:endParaRPr lang="en-US" i="1" dirty="0"/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en-US" i="1" dirty="0"/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i="1" dirty="0"/>
              <a:t>A Total of Eight New Sites are Planned to Support the Indiana Sheriffs Fall Campaign to pass a Community based Funding bill in the 2019 Legislative Budget Session to support Public Law 27</a:t>
            </a:r>
          </a:p>
          <a:p>
            <a:pPr algn="r">
              <a:buFontTx/>
              <a:buChar char="-"/>
            </a:pPr>
            <a:endParaRPr lang="en-US" b="1" i="1" dirty="0"/>
          </a:p>
          <a:p>
            <a:pPr algn="r">
              <a:buFontTx/>
              <a:buChar char="-"/>
            </a:pPr>
            <a:endParaRPr lang="en-US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204" y="1470161"/>
            <a:ext cx="3996580" cy="4819101"/>
          </a:xfrm>
          <a:prstGeom prst="rect">
            <a:avLst/>
          </a:prstGeom>
        </p:spPr>
      </p:pic>
      <p:sp>
        <p:nvSpPr>
          <p:cNvPr id="31" name="5-Point Star 30"/>
          <p:cNvSpPr>
            <a:spLocks noChangeAspect="1"/>
          </p:cNvSpPr>
          <p:nvPr/>
        </p:nvSpPr>
        <p:spPr bwMode="auto">
          <a:xfrm>
            <a:off x="8295566" y="1871091"/>
            <a:ext cx="426853" cy="349949"/>
          </a:xfrm>
          <a:prstGeom prst="star5">
            <a:avLst/>
          </a:prstGeom>
          <a:solidFill>
            <a:srgbClr val="FFC000"/>
          </a:solidFill>
          <a:ln w="76200" cap="flat" cmpd="sng" algn="ctr">
            <a:solidFill>
              <a:srgbClr val="FFC000"/>
            </a:solidFill>
            <a:prstDash val="solid"/>
            <a:round/>
            <a:headEnd type="triangle" w="lg" len="med"/>
            <a:tailEnd type="triangle" w="lg" len="med"/>
          </a:ln>
          <a:effectLst/>
          <a:ex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191C-612B-48BF-9D56-597BAD38412E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0FC-AF95-454C-A4E6-937690C7EEE5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132DA1-0305-4610-ADFA-707993170031}"/>
              </a:ext>
            </a:extLst>
          </p:cNvPr>
          <p:cNvSpPr txBox="1"/>
          <p:nvPr/>
        </p:nvSpPr>
        <p:spPr>
          <a:xfrm>
            <a:off x="8922058" y="1748901"/>
            <a:ext cx="295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Southwestern School District Shelby County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201F4E0E-7506-489F-A523-43739A3A66C0}"/>
              </a:ext>
            </a:extLst>
          </p:cNvPr>
          <p:cNvSpPr/>
          <p:nvPr/>
        </p:nvSpPr>
        <p:spPr>
          <a:xfrm>
            <a:off x="8219893" y="2506062"/>
            <a:ext cx="702165" cy="521223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FEEF04-2650-4A35-835C-2FBB1A6B5648}"/>
              </a:ext>
            </a:extLst>
          </p:cNvPr>
          <p:cNvSpPr txBox="1"/>
          <p:nvPr/>
        </p:nvSpPr>
        <p:spPr>
          <a:xfrm flipH="1">
            <a:off x="9027789" y="2457327"/>
            <a:ext cx="295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Pike County School Corporation</a:t>
            </a: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EC3F2397-2222-4618-958E-7E76A2C71324}"/>
              </a:ext>
            </a:extLst>
          </p:cNvPr>
          <p:cNvSpPr/>
          <p:nvPr/>
        </p:nvSpPr>
        <p:spPr>
          <a:xfrm>
            <a:off x="6481822" y="4050237"/>
            <a:ext cx="462987" cy="52004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F442E3DB-E599-4950-AB2F-CFC5B5A84404}"/>
              </a:ext>
            </a:extLst>
          </p:cNvPr>
          <p:cNvSpPr/>
          <p:nvPr/>
        </p:nvSpPr>
        <p:spPr>
          <a:xfrm>
            <a:off x="4457563" y="5141944"/>
            <a:ext cx="542700" cy="560683"/>
          </a:xfrm>
          <a:prstGeom prst="star5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3894C0A8-0F79-4DFD-945B-4BC467342C48}"/>
              </a:ext>
            </a:extLst>
          </p:cNvPr>
          <p:cNvSpPr/>
          <p:nvPr/>
        </p:nvSpPr>
        <p:spPr>
          <a:xfrm>
            <a:off x="8219893" y="3138115"/>
            <a:ext cx="702165" cy="64633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755385-A07D-43ED-99A6-5FE390B70EAF}"/>
              </a:ext>
            </a:extLst>
          </p:cNvPr>
          <p:cNvSpPr txBox="1"/>
          <p:nvPr/>
        </p:nvSpPr>
        <p:spPr>
          <a:xfrm flipH="1">
            <a:off x="9027789" y="3225800"/>
            <a:ext cx="295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Salem Schools Washington County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53D8F48B-EBC6-4ACB-87EF-F2E876DD24AC}"/>
              </a:ext>
            </a:extLst>
          </p:cNvPr>
          <p:cNvSpPr/>
          <p:nvPr/>
        </p:nvSpPr>
        <p:spPr>
          <a:xfrm>
            <a:off x="5695617" y="4953145"/>
            <a:ext cx="635735" cy="56068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B5FDB970-7F09-47F1-AB9F-9B2B97A59E1E}"/>
              </a:ext>
            </a:extLst>
          </p:cNvPr>
          <p:cNvSpPr/>
          <p:nvPr/>
        </p:nvSpPr>
        <p:spPr>
          <a:xfrm>
            <a:off x="8167027" y="4012705"/>
            <a:ext cx="807896" cy="621274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3D90D1-784A-43A3-998A-233302CC300D}"/>
              </a:ext>
            </a:extLst>
          </p:cNvPr>
          <p:cNvSpPr txBox="1"/>
          <p:nvPr/>
        </p:nvSpPr>
        <p:spPr>
          <a:xfrm>
            <a:off x="9093099" y="4067927"/>
            <a:ext cx="277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Jay County Schools</a:t>
            </a: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669F5707-2216-4B00-9BFD-E301959B55EC}"/>
              </a:ext>
            </a:extLst>
          </p:cNvPr>
          <p:cNvSpPr/>
          <p:nvPr/>
        </p:nvSpPr>
        <p:spPr>
          <a:xfrm>
            <a:off x="6944810" y="2826411"/>
            <a:ext cx="625034" cy="520040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CA189E09-274A-411E-A319-3B681E2BF21E}"/>
              </a:ext>
            </a:extLst>
          </p:cNvPr>
          <p:cNvSpPr/>
          <p:nvPr/>
        </p:nvSpPr>
        <p:spPr>
          <a:xfrm>
            <a:off x="8233721" y="4934877"/>
            <a:ext cx="692880" cy="646331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E5589E-3C52-478A-B30D-063F5B4FEDB1}"/>
              </a:ext>
            </a:extLst>
          </p:cNvPr>
          <p:cNvSpPr txBox="1"/>
          <p:nvPr/>
        </p:nvSpPr>
        <p:spPr>
          <a:xfrm flipH="1">
            <a:off x="9093099" y="4953145"/>
            <a:ext cx="289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Prairie Heights School District Steuben County</a:t>
            </a:r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D987B95A-2B3D-421B-A1B8-01D6BDFCD86D}"/>
              </a:ext>
            </a:extLst>
          </p:cNvPr>
          <p:cNvSpPr/>
          <p:nvPr/>
        </p:nvSpPr>
        <p:spPr>
          <a:xfrm>
            <a:off x="6985064" y="1314526"/>
            <a:ext cx="659805" cy="612159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7DA2CC13-1784-42F2-AFC7-CE7817601686}"/>
              </a:ext>
            </a:extLst>
          </p:cNvPr>
          <p:cNvSpPr/>
          <p:nvPr/>
        </p:nvSpPr>
        <p:spPr>
          <a:xfrm>
            <a:off x="208709" y="1724452"/>
            <a:ext cx="581043" cy="634971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38EE05-FD95-4C48-947A-2A60B64CE0C8}"/>
              </a:ext>
            </a:extLst>
          </p:cNvPr>
          <p:cNvSpPr txBox="1"/>
          <p:nvPr/>
        </p:nvSpPr>
        <p:spPr>
          <a:xfrm>
            <a:off x="901196" y="1857270"/>
            <a:ext cx="333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Early Discussion—Parke, Fulton, Hendricks and Dearborn Counties</a:t>
            </a:r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8C93F606-3858-4B0E-B496-7DEDF97DEB6E}"/>
              </a:ext>
            </a:extLst>
          </p:cNvPr>
          <p:cNvSpPr/>
          <p:nvPr/>
        </p:nvSpPr>
        <p:spPr>
          <a:xfrm>
            <a:off x="7173953" y="4338442"/>
            <a:ext cx="625034" cy="612159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D646CBDD-BDC7-4304-A3FE-70DC77BA1B15}"/>
              </a:ext>
            </a:extLst>
          </p:cNvPr>
          <p:cNvSpPr/>
          <p:nvPr/>
        </p:nvSpPr>
        <p:spPr>
          <a:xfrm>
            <a:off x="4457562" y="3599371"/>
            <a:ext cx="613930" cy="560683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6960B385-AAF5-41DA-8C0F-9385DCB50064}"/>
              </a:ext>
            </a:extLst>
          </p:cNvPr>
          <p:cNvSpPr/>
          <p:nvPr/>
        </p:nvSpPr>
        <p:spPr>
          <a:xfrm>
            <a:off x="5302142" y="3611128"/>
            <a:ext cx="628728" cy="520040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23BF8DC0-4FFB-4B4F-A77E-A9B88A889410}"/>
              </a:ext>
            </a:extLst>
          </p:cNvPr>
          <p:cNvSpPr/>
          <p:nvPr/>
        </p:nvSpPr>
        <p:spPr>
          <a:xfrm>
            <a:off x="5513523" y="2062277"/>
            <a:ext cx="628728" cy="560683"/>
          </a:xfrm>
          <a:prstGeom prst="star5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32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D3E71-7DB7-4702-9738-7A8318394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FBI 2014 Active Shooter Study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51EB7-2CFE-4049-9547-B751D4C5C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4FB7-574D-491C-91CE-D30B1C20E70A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8F4-884C-44B9-90F2-59C690232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E48E5-AD46-41A8-B1DF-D5B7A19E3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0FC-AF95-454C-A4E6-937690C7EEE5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B1FD27-C20B-45D6-89F9-E66C5E6D59B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5240" y="1614487"/>
            <a:ext cx="3680115" cy="4609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7D3652-8A86-478E-B1AF-C060BA7C2D0D}"/>
              </a:ext>
            </a:extLst>
          </p:cNvPr>
          <p:cNvSpPr txBox="1"/>
          <p:nvPr/>
        </p:nvSpPr>
        <p:spPr>
          <a:xfrm>
            <a:off x="1097286" y="1799303"/>
            <a:ext cx="31207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64 incidents studied—44 ended in 5 minutes or less 69%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3154A8-2161-437D-A7BA-C8F2A04D2BA6}"/>
              </a:ext>
            </a:extLst>
          </p:cNvPr>
          <p:cNvSpPr txBox="1"/>
          <p:nvPr/>
        </p:nvSpPr>
        <p:spPr>
          <a:xfrm>
            <a:off x="8642554" y="1799302"/>
            <a:ext cx="30824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160 Incidents studied—104 ended before </a:t>
            </a:r>
            <a:r>
              <a:rPr lang="en-US" sz="3200"/>
              <a:t>responders arrived </a:t>
            </a:r>
            <a:r>
              <a:rPr lang="en-US" sz="3200" dirty="0"/>
              <a:t>on scene  66.9% </a:t>
            </a:r>
          </a:p>
        </p:txBody>
      </p:sp>
    </p:spTree>
    <p:extLst>
      <p:ext uri="{BB962C8B-B14F-4D97-AF65-F5344CB8AC3E}">
        <p14:creationId xmlns:p14="http://schemas.microsoft.com/office/powerpoint/2010/main" val="1246904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395" y="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Virtual Command® – Networked Based Integrated Information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5260" y="1705932"/>
            <a:ext cx="3384902" cy="4283603"/>
          </a:xfrm>
        </p:spPr>
        <p:txBody>
          <a:bodyPr>
            <a:normAutofit lnSpcReduction="10000"/>
          </a:bodyPr>
          <a:lstStyle/>
          <a:p>
            <a:pPr marL="228600" indent="-228600">
              <a:buFont typeface="Wingdings" panose="05000000000000000000" pitchFamily="2" charset="2"/>
              <a:buChar char="§"/>
            </a:pPr>
            <a:endParaRPr lang="en-US" dirty="0"/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dirty="0"/>
              <a:t>February 27, 2007 NetTalon obtained UL approval for Security and Fire.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dirty="0"/>
              <a:t>UL 864 9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dirty="0"/>
              <a:t>UL 1076 5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dirty="0"/>
              <a:t>UL 2017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dirty="0"/>
              <a:t>UL 1076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dirty="0"/>
              <a:t>Fire Alarm, Security, and General Signaling Equipment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/>
              <a:t>2001 patent, 2005 patents 2015 patent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912" y="2792764"/>
            <a:ext cx="681494" cy="109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26396" y="5256200"/>
            <a:ext cx="6634241" cy="333651"/>
            <a:chOff x="966531" y="5652570"/>
            <a:chExt cx="5033186" cy="333651"/>
          </a:xfrm>
        </p:grpSpPr>
        <p:sp>
          <p:nvSpPr>
            <p:cNvPr id="9" name="TextBox 36"/>
            <p:cNvSpPr txBox="1">
              <a:spLocks noChangeArrowheads="1"/>
            </p:cNvSpPr>
            <p:nvPr/>
          </p:nvSpPr>
          <p:spPr bwMode="auto">
            <a:xfrm>
              <a:off x="2545563" y="5678363"/>
              <a:ext cx="1303337" cy="307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0178BE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178BE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0178BE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rgbClr val="0178BE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chemeClr val="tx1"/>
                  </a:solidFill>
                  <a:latin typeface="+mn-lt"/>
                </a:rPr>
                <a:t>DIU</a:t>
              </a:r>
            </a:p>
          </p:txBody>
        </p:sp>
        <p:sp>
          <p:nvSpPr>
            <p:cNvPr id="10" name="TextBox 36"/>
            <p:cNvSpPr txBox="1">
              <a:spLocks noChangeArrowheads="1"/>
            </p:cNvSpPr>
            <p:nvPr/>
          </p:nvSpPr>
          <p:spPr bwMode="auto">
            <a:xfrm>
              <a:off x="966531" y="5652570"/>
              <a:ext cx="13033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0178BE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178BE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0178BE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rgbClr val="0178BE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chemeClr val="tx1"/>
                  </a:solidFill>
                  <a:latin typeface="+mn-lt"/>
                </a:rPr>
                <a:t>CONTROL PANEL</a:t>
              </a:r>
            </a:p>
          </p:txBody>
        </p:sp>
        <p:sp>
          <p:nvSpPr>
            <p:cNvPr id="11" name="TextBox 36"/>
            <p:cNvSpPr txBox="1">
              <a:spLocks noChangeArrowheads="1"/>
            </p:cNvSpPr>
            <p:nvPr/>
          </p:nvSpPr>
          <p:spPr bwMode="auto">
            <a:xfrm>
              <a:off x="4568565" y="5678404"/>
              <a:ext cx="14311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0178BE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178BE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0178BE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rgbClr val="0178BE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chemeClr val="tx1"/>
                  </a:solidFill>
                  <a:latin typeface="+mn-lt"/>
                </a:rPr>
                <a:t>MONITORING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00" y="2401485"/>
            <a:ext cx="1891035" cy="2545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43" y="2401485"/>
            <a:ext cx="1963969" cy="2527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46" y="2401485"/>
            <a:ext cx="2846478" cy="2527337"/>
          </a:xfrm>
          <a:prstGeom prst="rect">
            <a:avLst/>
          </a:prstGeom>
        </p:spPr>
      </p:pic>
      <p:sp>
        <p:nvSpPr>
          <p:cNvPr id="16" name="TextBox 36"/>
          <p:cNvSpPr txBox="1">
            <a:spLocks noChangeArrowheads="1"/>
          </p:cNvSpPr>
          <p:nvPr/>
        </p:nvSpPr>
        <p:spPr bwMode="auto">
          <a:xfrm>
            <a:off x="5463426" y="4574148"/>
            <a:ext cx="14048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178BE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178BE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178BE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178BE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178BE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78BE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78BE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78BE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78BE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chemeClr val="tx1"/>
                </a:solidFill>
                <a:latin typeface="+mn-lt"/>
              </a:rPr>
              <a:t>REAL-TIME TRACKING</a:t>
            </a:r>
          </a:p>
        </p:txBody>
      </p:sp>
      <p:sp>
        <p:nvSpPr>
          <p:cNvPr id="17" name="TextBox 36"/>
          <p:cNvSpPr txBox="1">
            <a:spLocks noChangeArrowheads="1"/>
          </p:cNvSpPr>
          <p:nvPr/>
        </p:nvSpPr>
        <p:spPr bwMode="auto">
          <a:xfrm>
            <a:off x="6619323" y="4574148"/>
            <a:ext cx="14048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178BE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178BE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178BE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178BE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178BE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78BE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78BE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78BE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78BE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chemeClr val="tx1"/>
                </a:solidFill>
                <a:latin typeface="+mn-lt"/>
              </a:rPr>
              <a:t>ACTIVE MOTION SENSOR</a:t>
            </a:r>
          </a:p>
        </p:txBody>
      </p:sp>
      <p:sp>
        <p:nvSpPr>
          <p:cNvPr id="18" name="TextBox 36"/>
          <p:cNvSpPr txBox="1">
            <a:spLocks noChangeArrowheads="1"/>
          </p:cNvSpPr>
          <p:nvPr/>
        </p:nvSpPr>
        <p:spPr bwMode="auto">
          <a:xfrm>
            <a:off x="4294837" y="4574148"/>
            <a:ext cx="153486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0178BE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178BE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178BE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178BE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178BE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78BE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78BE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78BE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178BE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100" dirty="0">
                <a:solidFill>
                  <a:schemeClr val="tx1"/>
                </a:solidFill>
                <a:latin typeface="+mn-lt"/>
              </a:rPr>
              <a:t>DIGITAL TEMPERATURE  SENSOR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BD0E-CDD9-4678-823B-8465660AE2FB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0FC-AF95-454C-A4E6-937690C7EEE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248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Virtual Command – Designed to Connect Law Enforcement to a School for Incident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2550" y="1827359"/>
            <a:ext cx="2117626" cy="2050182"/>
          </a:xfrm>
        </p:spPr>
        <p:txBody>
          <a:bodyPr/>
          <a:lstStyle/>
          <a:p>
            <a:pPr marL="228600" indent="-228600">
              <a:buFont typeface="Wingdings" panose="05000000000000000000" pitchFamily="2" charset="2"/>
              <a:buChar char="§"/>
            </a:pPr>
            <a:endParaRPr lang="en-US" dirty="0"/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34043" y="5464086"/>
            <a:ext cx="6127514" cy="307778"/>
            <a:chOff x="1234043" y="5760192"/>
            <a:chExt cx="6127514" cy="307778"/>
          </a:xfrm>
        </p:grpSpPr>
        <p:sp>
          <p:nvSpPr>
            <p:cNvPr id="10" name="TextBox 36"/>
            <p:cNvSpPr txBox="1">
              <a:spLocks noChangeArrowheads="1"/>
            </p:cNvSpPr>
            <p:nvPr/>
          </p:nvSpPr>
          <p:spPr bwMode="auto">
            <a:xfrm>
              <a:off x="5182712" y="5760193"/>
              <a:ext cx="217884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0178BE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178BE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0178BE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rgbClr val="0178BE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36"/>
            <p:cNvSpPr txBox="1">
              <a:spLocks noChangeArrowheads="1"/>
            </p:cNvSpPr>
            <p:nvPr/>
          </p:nvSpPr>
          <p:spPr bwMode="auto">
            <a:xfrm>
              <a:off x="1234043" y="5760192"/>
              <a:ext cx="14311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0178BE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178BE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0178BE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rgbClr val="0178BE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B6D8-0B9B-478C-AD64-68578D718124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0FC-AF95-454C-A4E6-937690C7EEE5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991112" y="1924341"/>
            <a:ext cx="2754280" cy="36933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b="1" i="1" dirty="0"/>
              <a:t>Virtual Command Network</a:t>
            </a:r>
          </a:p>
        </p:txBody>
      </p:sp>
      <p:pic>
        <p:nvPicPr>
          <p:cNvPr id="16" name="Picture 4" descr="McKinleyMidd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97" y="3796708"/>
            <a:ext cx="22860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MC900434846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900" y="1744939"/>
            <a:ext cx="2055128" cy="205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MC900433638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046" y="4361121"/>
            <a:ext cx="1676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4" descr="MC900433638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30" y="5147953"/>
            <a:ext cx="1676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V="1">
            <a:off x="2665195" y="3060680"/>
            <a:ext cx="5960909" cy="8507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800769" y="3439872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b="1" dirty="0">
                <a:solidFill>
                  <a:srgbClr val="0066FF"/>
                </a:solidFill>
              </a:rPr>
              <a:t>IP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81162" y="363703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Radio Alert</a:t>
            </a:r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>
          <a:xfrm flipH="1">
            <a:off x="4437246" y="3271520"/>
            <a:ext cx="4706754" cy="1233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Straight Arrow Connector 2048"/>
          <p:cNvCxnSpPr>
            <a:cxnSpLocks/>
          </p:cNvCxnSpPr>
          <p:nvPr/>
        </p:nvCxnSpPr>
        <p:spPr>
          <a:xfrm flipH="1">
            <a:off x="6783884" y="3127081"/>
            <a:ext cx="2482036" cy="2220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3" name="TextBox 2052"/>
          <p:cNvSpPr txBox="1"/>
          <p:nvPr/>
        </p:nvSpPr>
        <p:spPr>
          <a:xfrm>
            <a:off x="5182712" y="4343678"/>
            <a:ext cx="2326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Actionable Intelligence</a:t>
            </a:r>
          </a:p>
          <a:p>
            <a:r>
              <a:rPr lang="en-US" dirty="0"/>
              <a:t>Radio </a:t>
            </a:r>
            <a:r>
              <a:rPr lang="en-US" dirty="0" err="1"/>
              <a:t>Comms</a:t>
            </a:r>
            <a:endParaRPr lang="en-US" dirty="0"/>
          </a:p>
        </p:txBody>
      </p:sp>
      <p:sp>
        <p:nvSpPr>
          <p:cNvPr id="2055" name="Left Brace 2054"/>
          <p:cNvSpPr/>
          <p:nvPr/>
        </p:nvSpPr>
        <p:spPr>
          <a:xfrm>
            <a:off x="2082348" y="4058736"/>
            <a:ext cx="1957546" cy="136019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6" name="TextBox 2055"/>
          <p:cNvSpPr txBox="1"/>
          <p:nvPr/>
        </p:nvSpPr>
        <p:spPr>
          <a:xfrm>
            <a:off x="3035297" y="5655172"/>
            <a:ext cx="2326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School WIFI</a:t>
            </a:r>
          </a:p>
          <a:p>
            <a:r>
              <a:rPr lang="en-US" dirty="0">
                <a:solidFill>
                  <a:srgbClr val="FF0000"/>
                </a:solidFill>
              </a:rPr>
              <a:t>Actionable Intelligence</a:t>
            </a:r>
          </a:p>
        </p:txBody>
      </p:sp>
      <p:sp>
        <p:nvSpPr>
          <p:cNvPr id="2057" name="TextBox 2056"/>
          <p:cNvSpPr txBox="1"/>
          <p:nvPr/>
        </p:nvSpPr>
        <p:spPr>
          <a:xfrm>
            <a:off x="9781162" y="214643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911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822975"/>
              </p:ext>
            </p:extLst>
          </p:nvPr>
        </p:nvGraphicFramePr>
        <p:xfrm>
          <a:off x="-80963" y="665163"/>
          <a:ext cx="3846513" cy="544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4" name="Acrobat Document" r:id="rId6" imgW="5667480" imgH="8020080" progId="AcroExch.Document.11">
                  <p:embed/>
                </p:oleObj>
              </mc:Choice>
              <mc:Fallback>
                <p:oleObj name="Acrobat Document" r:id="rId6" imgW="5667480" imgH="802008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80963" y="665163"/>
                        <a:ext cx="3846513" cy="5441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702067"/>
              </p:ext>
            </p:extLst>
          </p:nvPr>
        </p:nvGraphicFramePr>
        <p:xfrm>
          <a:off x="203294" y="1633189"/>
          <a:ext cx="2143718" cy="2944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" name="Acrobat Document" r:id="rId8" imgW="4155480" imgH="5708520" progId="AcroExch.Document.11">
                  <p:embed/>
                </p:oleObj>
              </mc:Choice>
              <mc:Fallback>
                <p:oleObj name="Acrobat Document" r:id="rId8" imgW="4155480" imgH="570852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3294" y="1633189"/>
                        <a:ext cx="2143718" cy="2944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928487" y="19233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37132" y="1723836"/>
            <a:ext cx="29742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Supplemental UL Approval</a:t>
            </a:r>
          </a:p>
          <a:p>
            <a:r>
              <a:rPr lang="en-US" dirty="0"/>
              <a:t>Remote Monitoring &amp;</a:t>
            </a:r>
          </a:p>
          <a:p>
            <a:r>
              <a:rPr lang="en-US" dirty="0"/>
              <a:t>Emergency Response Stations</a:t>
            </a:r>
          </a:p>
          <a:p>
            <a:r>
              <a:rPr lang="en-US" dirty="0"/>
              <a:t>Nov 2009 </a:t>
            </a:r>
          </a:p>
        </p:txBody>
      </p:sp>
    </p:spTree>
    <p:extLst>
      <p:ext uri="{BB962C8B-B14F-4D97-AF65-F5344CB8AC3E}">
        <p14:creationId xmlns:p14="http://schemas.microsoft.com/office/powerpoint/2010/main" val="77969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Virtual Command – Active Shooter Counter</a:t>
            </a:r>
            <a:br>
              <a:rPr lang="en-US" sz="4400" dirty="0"/>
            </a:br>
            <a:r>
              <a:rPr lang="en-US" sz="4400" dirty="0"/>
              <a:t>Innovated in Response to the VA Tech Massacre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8879" y="1861940"/>
            <a:ext cx="3494095" cy="4283603"/>
          </a:xfrm>
        </p:spPr>
        <p:txBody>
          <a:bodyPr/>
          <a:lstStyle/>
          <a:p>
            <a:pPr marL="228600" indent="-228600">
              <a:buFont typeface="Wingdings" panose="05000000000000000000" pitchFamily="2" charset="2"/>
              <a:buChar char="§"/>
            </a:pPr>
            <a:endParaRPr lang="en-US" dirty="0"/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F0CC-BD2A-41B8-B0F8-756B7229DA8E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0FC-AF95-454C-A4E6-937690C7EEE5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743200" y="2212455"/>
            <a:ext cx="70389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VA Tech Mass Shooting April 16</a:t>
            </a:r>
            <a:r>
              <a:rPr lang="en-US" sz="2800" baseline="30000" dirty="0"/>
              <a:t>th</a:t>
            </a:r>
            <a:r>
              <a:rPr lang="en-US" sz="2800" dirty="0"/>
              <a:t> 2007</a:t>
            </a:r>
            <a:br>
              <a:rPr lang="en-US" sz="2800" dirty="0"/>
            </a:br>
            <a:r>
              <a:rPr lang="en-US" sz="2800" dirty="0"/>
              <a:t> 32 Killed</a:t>
            </a:r>
            <a:r>
              <a:rPr lang="en-US" sz="2800"/>
              <a:t>, 17 </a:t>
            </a:r>
            <a:r>
              <a:rPr lang="en-US" sz="2800" dirty="0"/>
              <a:t>Wounded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26237" y="3328839"/>
            <a:ext cx="7633551" cy="1982551"/>
            <a:chOff x="3350173" y="3328839"/>
            <a:chExt cx="6981967" cy="1982551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3350173" y="3328839"/>
              <a:ext cx="3810000" cy="1982551"/>
              <a:chOff x="472043" y="404570"/>
              <a:chExt cx="2145651" cy="931171"/>
            </a:xfrm>
          </p:grpSpPr>
          <p:pic>
            <p:nvPicPr>
              <p:cNvPr id="9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043" y="421915"/>
                <a:ext cx="1087815" cy="869002"/>
              </a:xfrm>
              <a:prstGeom prst="rect">
                <a:avLst/>
              </a:prstGeom>
              <a:noFill/>
              <a:ln w="41275" cmpd="thinThick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3999" y="404570"/>
                <a:ext cx="643695" cy="931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938" y="3406664"/>
              <a:ext cx="2576202" cy="1847088"/>
            </a:xfrm>
            <a:prstGeom prst="rect">
              <a:avLst/>
            </a:prstGeom>
            <a:noFill/>
            <a:ln w="41275" cmpd="thinThick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72637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B86C0-D604-4973-A08F-A408A03B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14740"/>
            <a:ext cx="10804667" cy="1115854"/>
          </a:xfrm>
        </p:spPr>
        <p:txBody>
          <a:bodyPr>
            <a:normAutofit/>
          </a:bodyPr>
          <a:lstStyle/>
          <a:p>
            <a:r>
              <a:rPr lang="en-US" altLang="en-US" sz="2800" b="1" dirty="0"/>
              <a:t>  </a:t>
            </a:r>
            <a:r>
              <a:rPr lang="en-US" altLang="en-US" sz="3600" b="1" dirty="0"/>
              <a:t>A prototype Incident Response System to Resolve a Life   	 	    Threat Incident with Minimum Casualties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6CB14-F72E-4F73-B489-1DA68619A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2800" dirty="0"/>
              <a:t>Alerting LE within 5 seconds of “Shots Fired” with electronic notification enables responders to arrive on the scene at the 3-4 minute mark intercepting the shooter’s attack.</a:t>
            </a:r>
          </a:p>
          <a:p>
            <a:r>
              <a:rPr lang="en-US" altLang="en-US" sz="2800" dirty="0"/>
              <a:t>True Safe Havens (fortified doors) in the Building denies the attacker easy access to victims.</a:t>
            </a:r>
          </a:p>
          <a:p>
            <a:r>
              <a:rPr lang="en-US" altLang="en-US" sz="2800" dirty="0"/>
              <a:t>Virtual ability to locate and track the attacker in the building while responders are </a:t>
            </a:r>
            <a:r>
              <a:rPr lang="en-US" altLang="en-US" sz="2800" dirty="0" err="1"/>
              <a:t>en</a:t>
            </a:r>
            <a:r>
              <a:rPr lang="en-US" altLang="en-US" sz="2800" dirty="0"/>
              <a:t>-route.  Facilitates incident planning on the fly.</a:t>
            </a:r>
          </a:p>
          <a:p>
            <a:r>
              <a:rPr lang="en-US" altLang="en-US" sz="2800" dirty="0"/>
              <a:t> Enables the earliest possible contact with the shooter once responders are on the scene.</a:t>
            </a:r>
          </a:p>
          <a:p>
            <a:r>
              <a:rPr lang="en-US" altLang="en-US" sz="2800" dirty="0"/>
              <a:t>Aggressive pursuit of the shooter forces a quick end to the incident.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4E16E-2879-4E7B-B315-1E61368CC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E4FB7-574D-491C-91CE-D30B1C20E70A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7DDA6-D108-4972-8223-381CF3D5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E7476-30A0-4B22-AAD9-3D3E4000F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0FC-AF95-454C-A4E6-937690C7EEE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82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Virtual Command – Active Shooter Counter</a:t>
            </a:r>
            <a:br>
              <a:rPr lang="en-US" sz="4400" dirty="0"/>
            </a:br>
            <a:r>
              <a:rPr lang="en-US" sz="4400" dirty="0"/>
              <a:t>Baton Rouge, LA Comparative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8879" y="1861940"/>
            <a:ext cx="3494095" cy="4283603"/>
          </a:xfrm>
        </p:spPr>
        <p:txBody>
          <a:bodyPr/>
          <a:lstStyle/>
          <a:p>
            <a:pPr marL="228600" indent="-228600">
              <a:buFont typeface="Wingdings" panose="05000000000000000000" pitchFamily="2" charset="2"/>
              <a:buChar char="§"/>
            </a:pPr>
            <a:endParaRPr lang="en-US" dirty="0"/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en-US" dirty="0"/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dirty="0"/>
              <a:t>Responders have real-time actionable intelligence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dirty="0"/>
              <a:t>System provides continually updated information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dirty="0"/>
              <a:t>Responders can use system to monitor multiple attackers in real-time with no system degradation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29495" y="5494378"/>
            <a:ext cx="6963183" cy="569387"/>
            <a:chOff x="2194113" y="1800079"/>
            <a:chExt cx="5847729" cy="569387"/>
          </a:xfrm>
        </p:grpSpPr>
        <p:sp>
          <p:nvSpPr>
            <p:cNvPr id="10" name="TextBox 36"/>
            <p:cNvSpPr txBox="1">
              <a:spLocks noChangeArrowheads="1"/>
            </p:cNvSpPr>
            <p:nvPr/>
          </p:nvSpPr>
          <p:spPr bwMode="auto">
            <a:xfrm>
              <a:off x="5862997" y="1800079"/>
              <a:ext cx="217884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0178BE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178BE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0178BE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rgbClr val="0178BE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chemeClr val="tx1"/>
                  </a:solidFill>
                  <a:latin typeface="+mn-lt"/>
                </a:rPr>
                <a:t>ACTIONABLE INTELLIGENCE</a:t>
              </a:r>
            </a:p>
          </p:txBody>
        </p:sp>
        <p:sp>
          <p:nvSpPr>
            <p:cNvPr id="11" name="TextBox 36"/>
            <p:cNvSpPr txBox="1">
              <a:spLocks noChangeArrowheads="1"/>
            </p:cNvSpPr>
            <p:nvPr/>
          </p:nvSpPr>
          <p:spPr bwMode="auto">
            <a:xfrm>
              <a:off x="2194113" y="1846246"/>
              <a:ext cx="305993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0178BE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0178BE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0178BE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rgbClr val="0178BE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178BE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chemeClr val="tx1"/>
                  </a:solidFill>
                  <a:latin typeface="+mn-lt"/>
                </a:rPr>
                <a:t>BUILDING ENTRY TEAM TRACKING SHOOTERS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89" y="2128869"/>
            <a:ext cx="3727450" cy="364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915" y="2128869"/>
            <a:ext cx="3657600" cy="351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F0CC-BD2A-41B8-B0F8-756B7229DA8E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0FC-AF95-454C-A4E6-937690C7EEE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848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Virtual Command – Active Shooter Counter</a:t>
            </a:r>
            <a:br>
              <a:rPr lang="en-US" sz="4400" dirty="0"/>
            </a:br>
            <a:r>
              <a:rPr lang="en-US" sz="4400" dirty="0"/>
              <a:t>                            Comparative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8879" y="1861940"/>
            <a:ext cx="3494095" cy="4283603"/>
          </a:xfrm>
        </p:spPr>
        <p:txBody>
          <a:bodyPr/>
          <a:lstStyle/>
          <a:p>
            <a:pPr marL="228600" indent="-228600">
              <a:buFont typeface="Wingdings" panose="05000000000000000000" pitchFamily="2" charset="2"/>
              <a:buChar char="§"/>
            </a:pPr>
            <a:endParaRPr lang="en-US" dirty="0"/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F0CC-BD2A-41B8-B0F8-756B7229DA8E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0FC-AF95-454C-A4E6-937690C7EEE5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00958"/>
              </p:ext>
            </p:extLst>
          </p:nvPr>
        </p:nvGraphicFramePr>
        <p:xfrm>
          <a:off x="1724675" y="2842454"/>
          <a:ext cx="4191000" cy="231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8" name="Chart" r:id="rId3" imgW="8219969" imgH="4533804" progId="MSGraph.Chart.8">
                  <p:embed followColorScheme="full"/>
                </p:oleObj>
              </mc:Choice>
              <mc:Fallback>
                <p:oleObj name="Chart" r:id="rId3" imgW="8219969" imgH="453380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4675" y="2842454"/>
                        <a:ext cx="4191000" cy="231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592617"/>
              </p:ext>
            </p:extLst>
          </p:nvPr>
        </p:nvGraphicFramePr>
        <p:xfrm>
          <a:off x="6511571" y="2842454"/>
          <a:ext cx="4191000" cy="231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9" name="Chart" r:id="rId5" imgW="8219969" imgH="4533804" progId="MSGraph.Chart.8">
                  <p:embed followColorScheme="full"/>
                </p:oleObj>
              </mc:Choice>
              <mc:Fallback>
                <p:oleObj name="Chart" r:id="rId5" imgW="8219969" imgH="453380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1571" y="2842454"/>
                        <a:ext cx="4191000" cy="231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24675" y="2142211"/>
            <a:ext cx="4048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Conventional 11 Dead, 14 Wounded</a:t>
            </a:r>
          </a:p>
          <a:p>
            <a:r>
              <a:rPr lang="en-US" dirty="0"/>
              <a:t>VC 1 Dead, 1 Wounded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60502" y="2142212"/>
            <a:ext cx="376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Conventional 23 Dead, 24 Wounded</a:t>
            </a:r>
          </a:p>
          <a:p>
            <a:r>
              <a:rPr lang="en-US" dirty="0"/>
              <a:t>VC 1 Dead, 4 Wounded</a:t>
            </a:r>
          </a:p>
        </p:txBody>
      </p:sp>
    </p:spTree>
    <p:extLst>
      <p:ext uri="{BB962C8B-B14F-4D97-AF65-F5344CB8AC3E}">
        <p14:creationId xmlns:p14="http://schemas.microsoft.com/office/powerpoint/2010/main" val="35383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2" grpId="0"/>
      <p:bldOleChart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6" y="184558"/>
            <a:ext cx="10222427" cy="58592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Protected by “Best Practice Solution” -- the Highest Standard for School Safety.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18157" y="633684"/>
            <a:ext cx="9776557" cy="970970"/>
          </a:xfrm>
          <a:prstGeom prst="rect">
            <a:avLst/>
          </a:prstGeom>
        </p:spPr>
        <p:txBody>
          <a:bodyPr vert="horz" lIns="0" tIns="45706" rIns="0" bIns="45706" rtlCol="0">
            <a:normAutofit fontScale="25000" lnSpcReduction="20000"/>
          </a:bodyPr>
          <a:lstStyle>
            <a:lvl1pPr marL="91413" indent="-91413" algn="l" defTabSz="91413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3936" indent="-182826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760" indent="-182826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587" indent="-182826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413" indent="-182826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9677" indent="-228533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616" indent="-228533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559" indent="-228533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498" indent="-228533" algn="l" defTabSz="91413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ctr">
              <a:buNone/>
            </a:pPr>
            <a:endParaRPr lang="en-US" i="1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i="1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i="1" dirty="0"/>
              <a:t>Southwestern Consolidated High School is the first school in America connected 24x7 directly to law enforcement---the Shelby County Sheriff’s Dispatch Center.  The system was unveiled on September 11, 2014.  It received National notoriety in 2015 with the NBC Jeff </a:t>
            </a:r>
            <a:r>
              <a:rPr lang="en-US" sz="6400" i="1" dirty="0" err="1"/>
              <a:t>Rossen</a:t>
            </a:r>
            <a:r>
              <a:rPr lang="en-US" sz="6400" i="1" dirty="0"/>
              <a:t> Report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6400" i="1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6400" b="1" dirty="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hlinkClick r:id="rId2"/>
              </a:rPr>
              <a:t>https://youtu.be/a2ewuHvoIDA</a:t>
            </a:r>
            <a:endParaRPr lang="en-US" altLang="en-US" sz="6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4300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-</a:t>
            </a:r>
          </a:p>
          <a:p>
            <a:pPr algn="r">
              <a:buFontTx/>
              <a:buChar char="-"/>
            </a:pPr>
            <a:endParaRPr lang="en-US" b="1" i="1" dirty="0"/>
          </a:p>
          <a:p>
            <a:pPr algn="r">
              <a:buFontTx/>
              <a:buChar char="-"/>
            </a:pPr>
            <a:endParaRPr lang="en-US" b="1" i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46" y="1706395"/>
            <a:ext cx="5602287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301" y="1678259"/>
            <a:ext cx="3021661" cy="3643538"/>
          </a:xfrm>
          <a:prstGeom prst="rect">
            <a:avLst/>
          </a:prstGeom>
        </p:spPr>
      </p:pic>
      <p:sp>
        <p:nvSpPr>
          <p:cNvPr id="31" name="5-Point Star 30"/>
          <p:cNvSpPr>
            <a:spLocks noChangeAspect="1"/>
          </p:cNvSpPr>
          <p:nvPr/>
        </p:nvSpPr>
        <p:spPr bwMode="auto">
          <a:xfrm>
            <a:off x="9628327" y="3571707"/>
            <a:ext cx="426853" cy="349949"/>
          </a:xfrm>
          <a:prstGeom prst="star5">
            <a:avLst/>
          </a:prstGeom>
          <a:solidFill>
            <a:srgbClr val="FFC000"/>
          </a:solidFill>
          <a:ln w="76200" cap="flat" cmpd="sng" algn="ctr">
            <a:solidFill>
              <a:srgbClr val="FFC000"/>
            </a:solidFill>
            <a:prstDash val="solid"/>
            <a:round/>
            <a:headEnd type="triangle" w="lg" len="med"/>
            <a:tailEnd type="triangle" w="lg" len="med"/>
          </a:ln>
          <a:effectLst/>
          <a:ex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191C-612B-48BF-9D56-597BAD38412E}" type="datetime1">
              <a:rPr lang="en-US" smtClean="0"/>
              <a:t>4/30/2018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Proprietary - Not for General Distribution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0FC-AF95-454C-A4E6-937690C7EEE5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B3BA51-83A1-47FF-BF1A-7FD7906766CB}"/>
              </a:ext>
            </a:extLst>
          </p:cNvPr>
          <p:cNvSpPr txBox="1"/>
          <p:nvPr/>
        </p:nvSpPr>
        <p:spPr>
          <a:xfrm flipH="1">
            <a:off x="1702006" y="5479415"/>
            <a:ext cx="8623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Indiana School Safety Bill, Senate Bill 147 passed March 2016—Signed into Law by Gov. </a:t>
            </a:r>
            <a:r>
              <a:rPr lang="en-US"/>
              <a:t>Pence-- </a:t>
            </a:r>
            <a:r>
              <a:rPr lang="en-US" dirty="0"/>
              <a:t>Public Law 27 –effective July 01, 2017—Encourages all schools to implement a similar system</a:t>
            </a:r>
          </a:p>
        </p:txBody>
      </p:sp>
    </p:spTree>
    <p:extLst>
      <p:ext uri="{BB962C8B-B14F-4D97-AF65-F5344CB8AC3E}">
        <p14:creationId xmlns:p14="http://schemas.microsoft.com/office/powerpoint/2010/main" val="160203532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2453</TotalTime>
  <Words>832</Words>
  <Application>Microsoft Office PowerPoint</Application>
  <PresentationFormat>Widescreen</PresentationFormat>
  <Paragraphs>145</Paragraphs>
  <Slides>14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Retrospect</vt:lpstr>
      <vt:lpstr>Acrobat Document</vt:lpstr>
      <vt:lpstr>Chart</vt:lpstr>
      <vt:lpstr>Columbine 4/20/99- Parkland  2/14/18</vt:lpstr>
      <vt:lpstr>         FBI 2014 Active Shooter Study</vt:lpstr>
      <vt:lpstr>Virtual Command® – Networked Based Integrated Information System</vt:lpstr>
      <vt:lpstr>Virtual Command – Designed to Connect Law Enforcement to a School for Incident Response</vt:lpstr>
      <vt:lpstr>Virtual Command – Active Shooter Counter Innovated in Response to the VA Tech Massacre</vt:lpstr>
      <vt:lpstr>  A prototype Incident Response System to Resolve a Life          Threat Incident with Minimum Casualties</vt:lpstr>
      <vt:lpstr>Virtual Command – Active Shooter Counter Baton Rouge, LA Comparative Test</vt:lpstr>
      <vt:lpstr>Virtual Command – Active Shooter Counter                             Comparative Tests</vt:lpstr>
      <vt:lpstr>Protected by “Best Practice Solution” -- the Highest Standard for School Safety. </vt:lpstr>
      <vt:lpstr>Virtual Command – An Integrated Solution</vt:lpstr>
      <vt:lpstr>Virtual Command – An Integrated Solution Proactive Counter Attack—Remote Countermeasure Capability-Patent Awarded  May 2016—2nd Patent Issued June 27, 2017.  Received Aug. 2, 2017.  3rd Patent awarded March 20,2018</vt:lpstr>
      <vt:lpstr>Virtual Engagement Capability within One Minute from Alert</vt:lpstr>
      <vt:lpstr>PowerPoint Presentation</vt:lpstr>
      <vt:lpstr>Indiana 2018 Pilot/Flagship Expansion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Command</dc:title>
  <dc:creator>Dr. Ronald Dubois</dc:creator>
  <cp:lastModifiedBy>Donald Jones</cp:lastModifiedBy>
  <cp:revision>281</cp:revision>
  <cp:lastPrinted>2017-05-21T16:21:33Z</cp:lastPrinted>
  <dcterms:created xsi:type="dcterms:W3CDTF">2015-08-09T12:50:29Z</dcterms:created>
  <dcterms:modified xsi:type="dcterms:W3CDTF">2018-05-01T01:51:27Z</dcterms:modified>
</cp:coreProperties>
</file>